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85" r:id="rId3"/>
    <p:sldId id="291" r:id="rId4"/>
    <p:sldId id="286" r:id="rId5"/>
    <p:sldId id="271" r:id="rId6"/>
    <p:sldId id="289" r:id="rId7"/>
    <p:sldId id="292" r:id="rId8"/>
    <p:sldId id="290" r:id="rId9"/>
    <p:sldId id="269" r:id="rId10"/>
    <p:sldId id="270" r:id="rId11"/>
    <p:sldId id="300" r:id="rId12"/>
    <p:sldId id="301" r:id="rId13"/>
    <p:sldId id="302" r:id="rId14"/>
    <p:sldId id="303" r:id="rId15"/>
    <p:sldId id="279" r:id="rId16"/>
    <p:sldId id="293" r:id="rId17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C8E4F0"/>
    <a:srgbClr val="FF0000"/>
    <a:srgbClr val="E0E7EC"/>
    <a:srgbClr val="D7E4EB"/>
    <a:srgbClr val="7D91B6"/>
    <a:srgbClr val="A6CFE4"/>
    <a:srgbClr val="78BCDA"/>
    <a:srgbClr val="BDE9FF"/>
    <a:srgbClr val="76D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37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3E12D-0BB1-450E-AEDE-48849F80B75F}" type="datetimeFigureOut">
              <a:rPr lang="ru-RU" smtClean="0"/>
              <a:t>21.08.2019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04990-084D-4CA0-A46A-3C20A82E1A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74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04990-084D-4CA0-A46A-3C20A82E1A4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15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04990-084D-4CA0-A46A-3C20A82E1A4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15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04990-084D-4CA0-A46A-3C20A82E1A4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15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04990-084D-4CA0-A46A-3C20A82E1A4B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15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04990-084D-4CA0-A46A-3C20A82E1A4B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15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04990-084D-4CA0-A46A-3C20A82E1A4B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16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04990-084D-4CA0-A46A-3C20A82E1A4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8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04990-084D-4CA0-A46A-3C20A82E1A4B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15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01A4-F0BD-4A3A-84F1-220D94051D62}" type="datetimeFigureOut">
              <a:rPr lang="ru-RU" smtClean="0"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04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01A4-F0BD-4A3A-84F1-220D94051D62}" type="datetimeFigureOut">
              <a:rPr lang="ru-RU" smtClean="0"/>
              <a:t>21.08.2019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2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01A4-F0BD-4A3A-84F1-220D94051D62}" type="datetimeFigureOut">
              <a:rPr lang="ru-RU" smtClean="0"/>
              <a:t>21.08.2019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42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01A4-F0BD-4A3A-84F1-220D94051D62}" type="datetimeFigureOut">
              <a:rPr lang="ru-RU" smtClean="0"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33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01A4-F0BD-4A3A-84F1-220D94051D62}" type="datetimeFigureOut">
              <a:rPr lang="ru-RU" smtClean="0"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78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01A4-F0BD-4A3A-84F1-220D94051D62}" type="datetimeFigureOut">
              <a:rPr lang="ru-RU" smtClean="0"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0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01A4-F0BD-4A3A-84F1-220D94051D62}" type="datetimeFigureOut">
              <a:rPr lang="ru-RU" smtClean="0"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1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01A4-F0BD-4A3A-84F1-220D94051D62}" type="datetimeFigureOut">
              <a:rPr lang="ru-RU" smtClean="0"/>
              <a:t>21.08.2019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76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01A4-F0BD-4A3A-84F1-220D94051D62}" type="datetimeFigureOut">
              <a:rPr lang="ru-RU" smtClean="0"/>
              <a:t>21.08.2019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73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01A4-F0BD-4A3A-84F1-220D94051D62}" type="datetimeFigureOut">
              <a:rPr lang="ru-RU" smtClean="0"/>
              <a:t>21.08.2019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03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1218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3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1218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3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083424" y="6453336"/>
            <a:ext cx="2844430" cy="365125"/>
          </a:xfrm>
        </p:spPr>
        <p:txBody>
          <a:bodyPr/>
          <a:lstStyle>
            <a:lvl1pPr algn="r">
              <a:defRPr/>
            </a:lvl1pPr>
          </a:lstStyle>
          <a:p>
            <a:fld id="{6D9201A4-F0BD-4A3A-84F1-220D94051D62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83424" y="6093296"/>
            <a:ext cx="2844430" cy="365125"/>
          </a:xfrm>
        </p:spPr>
        <p:txBody>
          <a:bodyPr/>
          <a:lstStyle/>
          <a:p>
            <a:fld id="{EFBBA8FC-3A6C-495D-94D6-E0AEF9F1D01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9335566" y="5301208"/>
            <a:ext cx="285484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12189682" cy="68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01A4-F0BD-4A3A-84F1-220D94051D62}" type="datetimeFigureOut">
              <a:rPr lang="ru-RU" smtClean="0"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A8FC-3A6C-495D-94D6-E0AEF9F1D0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0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omo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omos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omos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omos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550590" y="4935270"/>
            <a:ext cx="1149580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3200" b="1" dirty="0" smtClean="0">
                <a:solidFill>
                  <a:srgbClr val="1F497D"/>
                </a:solidFill>
                <a:latin typeface="Museo Cyrl 500" pitchFamily="50" charset="-52"/>
                <a:cs typeface="Times New Roman" panose="02020603050405020304" pitchFamily="18" charset="0"/>
              </a:rPr>
              <a:t>Повышение квалификации </a:t>
            </a:r>
            <a:r>
              <a:rPr lang="en-US" sz="3200" b="1" dirty="0" smtClean="0">
                <a:solidFill>
                  <a:srgbClr val="1F497D"/>
                </a:solidFill>
                <a:latin typeface="Museo Cyrl 500" pitchFamily="50" charset="-52"/>
                <a:cs typeface="Times New Roman" panose="02020603050405020304" pitchFamily="18" charset="0"/>
              </a:rPr>
              <a:t>online</a:t>
            </a:r>
            <a:endParaRPr lang="ru-RU" sz="3200" dirty="0">
              <a:solidFill>
                <a:srgbClr val="1F497D"/>
              </a:solidFill>
              <a:latin typeface="Museo Cyrl 500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566" y="587727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1F497D"/>
                </a:solidFill>
                <a:latin typeface="Museo Cyrl 500"/>
              </a:rPr>
              <a:t>Расташанская</a:t>
            </a:r>
            <a:r>
              <a:rPr lang="ru-RU" sz="2400" b="1" dirty="0" smtClean="0">
                <a:solidFill>
                  <a:srgbClr val="1F497D"/>
                </a:solidFill>
                <a:latin typeface="Museo Cyrl 500"/>
              </a:rPr>
              <a:t> Татьяна Владимировна, </a:t>
            </a:r>
          </a:p>
          <a:p>
            <a:r>
              <a:rPr lang="ru-RU" sz="2400" b="1" dirty="0" smtClean="0">
                <a:solidFill>
                  <a:srgbClr val="1F497D"/>
                </a:solidFill>
                <a:latin typeface="Museo Cyrl 500"/>
              </a:rPr>
              <a:t>ГАОУ ДПО МЦРКПО</a:t>
            </a:r>
            <a:endParaRPr lang="ru-RU" sz="2400" b="1" dirty="0">
              <a:solidFill>
                <a:srgbClr val="1F497D"/>
              </a:solidFill>
              <a:latin typeface="Museo Cyrl 50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598" y="260648"/>
            <a:ext cx="1944216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6688" y="155565"/>
            <a:ext cx="792088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Museo Cyrl 500" pitchFamily="50" charset="-52"/>
              </a:rPr>
              <a:t>Online </a:t>
            </a: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курсы </a:t>
            </a:r>
            <a:r>
              <a:rPr lang="ru-RU" sz="2400" b="1" dirty="0">
                <a:solidFill>
                  <a:schemeClr val="bg1"/>
                </a:solidFill>
                <a:latin typeface="Museo Cyrl 500" pitchFamily="50" charset="-52"/>
              </a:rPr>
              <a:t>на портале </a:t>
            </a: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ДПО. Карточка курса</a:t>
            </a:r>
            <a:endParaRPr lang="ru-RU" sz="2400" b="1" dirty="0">
              <a:solidFill>
                <a:schemeClr val="bg1"/>
              </a:solidFill>
              <a:latin typeface="Museo Cyrl 500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9774" y="6257555"/>
            <a:ext cx="100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ИОС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6" y="1484784"/>
            <a:ext cx="11561911" cy="460851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34566" y="4662833"/>
            <a:ext cx="223224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168939" y="5283264"/>
            <a:ext cx="563501" cy="9096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521618" y="79442"/>
            <a:ext cx="2121860" cy="617370"/>
          </a:xfrm>
          <a:prstGeom prst="rect">
            <a:avLst/>
          </a:prstGeom>
          <a:solidFill>
            <a:srgbClr val="7D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2" y="3395972"/>
            <a:ext cx="3019740" cy="1684697"/>
          </a:xfrm>
          <a:prstGeom prst="rect">
            <a:avLst/>
          </a:prstGeom>
          <a:ln w="19050"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28259" t="12959" r="2095"/>
          <a:stretch/>
        </p:blipFill>
        <p:spPr>
          <a:xfrm>
            <a:off x="52672" y="4221088"/>
            <a:ext cx="2010086" cy="1997181"/>
          </a:xfrm>
          <a:prstGeom prst="rect">
            <a:avLst/>
          </a:prstGeom>
          <a:ln w="19050"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b="20603"/>
          <a:stretch/>
        </p:blipFill>
        <p:spPr>
          <a:xfrm>
            <a:off x="3594484" y="4125434"/>
            <a:ext cx="3148710" cy="2615503"/>
          </a:xfrm>
          <a:prstGeom prst="rect">
            <a:avLst/>
          </a:prstGeom>
          <a:ln w="19050">
            <a:noFill/>
          </a:ln>
        </p:spPr>
      </p:pic>
      <p:sp>
        <p:nvSpPr>
          <p:cNvPr id="16" name="Rounded Rectangular Callout 13"/>
          <p:cNvSpPr>
            <a:spLocks noChangeArrowheads="1"/>
          </p:cNvSpPr>
          <p:nvPr/>
        </p:nvSpPr>
        <p:spPr bwMode="auto">
          <a:xfrm rot="5400000">
            <a:off x="1235050" y="4577558"/>
            <a:ext cx="1581214" cy="2666489"/>
          </a:xfrm>
          <a:prstGeom prst="wedgeRoundRectCallout">
            <a:avLst>
              <a:gd name="adj1" fmla="val -18617"/>
              <a:gd name="adj2" fmla="val -62022"/>
              <a:gd name="adj3" fmla="val 16667"/>
            </a:avLst>
          </a:prstGeom>
          <a:solidFill>
            <a:srgbClr val="C8E4F0"/>
          </a:solidFill>
          <a:ln w="25400" algn="ctr">
            <a:solidFill>
              <a:srgbClr val="558ED5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t="290" b="1358"/>
          <a:stretch/>
        </p:blipFill>
        <p:spPr>
          <a:xfrm>
            <a:off x="7879101" y="1145201"/>
            <a:ext cx="4208859" cy="3651952"/>
          </a:xfrm>
          <a:prstGeom prst="rect">
            <a:avLst/>
          </a:prstGeom>
          <a:ln w="19050">
            <a:noFill/>
          </a:ln>
        </p:spPr>
      </p:pic>
      <p:sp>
        <p:nvSpPr>
          <p:cNvPr id="12" name="Rounded Rectangular Callout 13"/>
          <p:cNvSpPr>
            <a:spLocks noChangeArrowheads="1"/>
          </p:cNvSpPr>
          <p:nvPr/>
        </p:nvSpPr>
        <p:spPr bwMode="auto">
          <a:xfrm rot="5400000">
            <a:off x="8903737" y="3788822"/>
            <a:ext cx="2159799" cy="3888432"/>
          </a:xfrm>
          <a:prstGeom prst="wedgeRoundRectCallout">
            <a:avLst>
              <a:gd name="adj1" fmla="val -92412"/>
              <a:gd name="adj2" fmla="val 41237"/>
              <a:gd name="adj3" fmla="val 16667"/>
            </a:avLst>
          </a:prstGeom>
          <a:solidFill>
            <a:srgbClr val="C8E4F0"/>
          </a:solidFill>
          <a:ln w="25400" algn="ctr">
            <a:solidFill>
              <a:srgbClr val="558ED5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597274" y="155991"/>
            <a:ext cx="8961847" cy="705998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prstClr val="white"/>
                </a:solidFill>
                <a:latin typeface="Museo Cyrl 500" pitchFamily="50" charset="-52"/>
              </a:rPr>
              <a:t>Информационная образовательная среда: </a:t>
            </a:r>
          </a:p>
          <a:p>
            <a:pPr algn="l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Museo Cyrl 500" pitchFamily="50" charset="-52"/>
              </a:rPr>
              <a:t>ресурсное обеспечение</a:t>
            </a:r>
            <a:endParaRPr lang="ru-RU" sz="2400" b="1" dirty="0">
              <a:solidFill>
                <a:prstClr val="white"/>
              </a:solidFill>
              <a:latin typeface="Museo Cyrl 500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10053" y="1337567"/>
            <a:ext cx="362045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876" lvl="1" indent="-285721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2"/>
                </a:solidFill>
                <a:latin typeface="Museo Cyrl 500"/>
              </a:rPr>
              <a:t>Видеолекции</a:t>
            </a:r>
            <a:endParaRPr lang="ru-RU" sz="2000" dirty="0">
              <a:solidFill>
                <a:schemeClr val="tx2"/>
              </a:solidFill>
              <a:latin typeface="Museo Cyrl 500"/>
            </a:endParaRPr>
          </a:p>
          <a:p>
            <a:pPr marL="742876" lvl="1" indent="-28572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Museo Cyrl 500"/>
              </a:rPr>
              <a:t>Учебные </a:t>
            </a:r>
            <a:r>
              <a:rPr lang="ru-RU" sz="2000" dirty="0" err="1">
                <a:solidFill>
                  <a:schemeClr val="tx2"/>
                </a:solidFill>
                <a:latin typeface="Museo Cyrl 500"/>
              </a:rPr>
              <a:t>скринкасты</a:t>
            </a:r>
            <a:endParaRPr lang="ru-RU" sz="2000" dirty="0">
              <a:solidFill>
                <a:schemeClr val="tx2"/>
              </a:solidFill>
              <a:latin typeface="Museo Cyrl 500"/>
            </a:endParaRPr>
          </a:p>
          <a:p>
            <a:pPr marL="742876" lvl="1" indent="-28572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Museo Cyrl 500"/>
              </a:rPr>
              <a:t>Обучающие лекции </a:t>
            </a:r>
          </a:p>
          <a:p>
            <a:pPr marL="742876" lvl="1" indent="-28572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Museo Cyrl 500"/>
              </a:rPr>
              <a:t>Презентации</a:t>
            </a:r>
          </a:p>
          <a:p>
            <a:pPr marL="742876" lvl="1" indent="-28572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Museo Cyrl 500"/>
              </a:rPr>
              <a:t>Смежные ссылки</a:t>
            </a:r>
          </a:p>
          <a:p>
            <a:pPr marL="742876" lvl="1" indent="-28572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Museo Cyrl 500"/>
              </a:rPr>
              <a:t>Глоссарий</a:t>
            </a:r>
          </a:p>
          <a:p>
            <a:pPr marL="742876" lvl="1" indent="-285721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F596C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7923" y="1145199"/>
            <a:ext cx="1021278" cy="2926148"/>
          </a:xfrm>
          <a:prstGeom prst="rect">
            <a:avLst/>
          </a:prstGeom>
          <a:ln w="19050"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8326" y="1145200"/>
            <a:ext cx="3164868" cy="2926148"/>
          </a:xfrm>
          <a:prstGeom prst="rect">
            <a:avLst/>
          </a:prstGeom>
          <a:ln w="19050"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446" y="4753303"/>
            <a:ext cx="3438239" cy="19481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/>
          <a:srcRect t="1997" b="6358"/>
          <a:stretch/>
        </p:blipFill>
        <p:spPr>
          <a:xfrm>
            <a:off x="6795678" y="4125434"/>
            <a:ext cx="1023523" cy="2613603"/>
          </a:xfrm>
          <a:prstGeom prst="rect">
            <a:avLst/>
          </a:prstGeom>
          <a:ln w="19050"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/>
          <a:srcRect b="6850"/>
          <a:stretch/>
        </p:blipFill>
        <p:spPr>
          <a:xfrm>
            <a:off x="838622" y="5229200"/>
            <a:ext cx="2395637" cy="14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1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b="50335"/>
          <a:stretch/>
        </p:blipFill>
        <p:spPr>
          <a:xfrm>
            <a:off x="3358902" y="4601784"/>
            <a:ext cx="3435824" cy="18261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5540" y="1364506"/>
            <a:ext cx="34369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876" lvl="1" indent="-28572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Museo Cyrl 500"/>
              </a:rPr>
              <a:t>Учебные форумы</a:t>
            </a:r>
          </a:p>
          <a:p>
            <a:pPr marL="742876" lvl="1" indent="-285721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2"/>
                </a:solidFill>
                <a:latin typeface="Museo Cyrl 500"/>
              </a:rPr>
              <a:t>Вебинары</a:t>
            </a:r>
            <a:endParaRPr lang="ru-RU" sz="2000" dirty="0">
              <a:solidFill>
                <a:schemeClr val="tx2"/>
              </a:solidFill>
              <a:latin typeface="Museo Cyrl 500"/>
            </a:endParaRPr>
          </a:p>
          <a:p>
            <a:pPr marL="742876" lvl="1" indent="-28572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Museo Cyrl 500"/>
              </a:rPr>
              <a:t>Задания</a:t>
            </a:r>
          </a:p>
          <a:p>
            <a:pPr marL="742876" lvl="1" indent="-28572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Museo Cyrl 500"/>
              </a:rPr>
              <a:t>Семинары с возможностью     взаимопроверки</a:t>
            </a:r>
          </a:p>
          <a:p>
            <a:pPr marL="742876" lvl="1" indent="-28572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Museo Cyrl 500"/>
              </a:rPr>
              <a:t>Тесты</a:t>
            </a:r>
          </a:p>
          <a:p>
            <a:pPr marL="742876" lvl="1" indent="-28572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Museo Cyrl 500"/>
              </a:rPr>
              <a:t>Опросы</a:t>
            </a:r>
          </a:p>
          <a:p>
            <a:pPr marL="742876" lvl="1" indent="-28572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Museo Cyrl 500"/>
              </a:rPr>
              <a:t>Анкетирование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97274" y="155991"/>
            <a:ext cx="7919849" cy="705998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400" b="1" dirty="0">
              <a:solidFill>
                <a:prstClr val="white"/>
              </a:solidFill>
              <a:latin typeface="Museo Cyrl 500" pitchFamily="50" charset="-5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97274" y="155991"/>
            <a:ext cx="8961847" cy="705998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prstClr val="white"/>
                </a:solidFill>
                <a:latin typeface="Museo Cyrl 500" pitchFamily="50" charset="-52"/>
              </a:rPr>
              <a:t>Информационная образовательная среда: </a:t>
            </a:r>
          </a:p>
          <a:p>
            <a:pPr algn="l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Museo Cyrl 500" pitchFamily="50" charset="-52"/>
              </a:rPr>
              <a:t>оценивание и обратная </a:t>
            </a:r>
            <a:r>
              <a:rPr lang="ru-RU" sz="2400" b="1" dirty="0">
                <a:solidFill>
                  <a:prstClr val="white"/>
                </a:solidFill>
                <a:latin typeface="Museo Cyrl 500" pitchFamily="50" charset="-52"/>
              </a:rPr>
              <a:t>связь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t="1" b="1487"/>
          <a:stretch/>
        </p:blipFill>
        <p:spPr>
          <a:xfrm>
            <a:off x="3353188" y="1236945"/>
            <a:ext cx="3457400" cy="18962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766" y="3140969"/>
            <a:ext cx="3498436" cy="12604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b="24050"/>
          <a:stretch/>
        </p:blipFill>
        <p:spPr>
          <a:xfrm>
            <a:off x="6810588" y="1255587"/>
            <a:ext cx="853141" cy="22626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t="50228" b="4238"/>
          <a:stretch/>
        </p:blipFill>
        <p:spPr>
          <a:xfrm>
            <a:off x="3358902" y="5085185"/>
            <a:ext cx="3697848" cy="18019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/>
          <a:srcRect b="17725"/>
          <a:stretch/>
        </p:blipFill>
        <p:spPr>
          <a:xfrm>
            <a:off x="6770978" y="4593975"/>
            <a:ext cx="869242" cy="2219401"/>
          </a:xfrm>
          <a:prstGeom prst="rect">
            <a:avLst/>
          </a:prstGeom>
        </p:spPr>
      </p:pic>
      <p:sp>
        <p:nvSpPr>
          <p:cNvPr id="26" name="Rounded Rectangular Callout 13"/>
          <p:cNvSpPr>
            <a:spLocks noChangeArrowheads="1"/>
          </p:cNvSpPr>
          <p:nvPr/>
        </p:nvSpPr>
        <p:spPr bwMode="auto">
          <a:xfrm rot="5400000">
            <a:off x="868728" y="4082820"/>
            <a:ext cx="1953941" cy="2736304"/>
          </a:xfrm>
          <a:prstGeom prst="wedgeRoundRectCallout">
            <a:avLst>
              <a:gd name="adj1" fmla="val -53652"/>
              <a:gd name="adj2" fmla="val -67657"/>
              <a:gd name="adj3" fmla="val 16667"/>
            </a:avLst>
          </a:prstGeom>
          <a:solidFill>
            <a:srgbClr val="C8E4F0"/>
          </a:solidFill>
          <a:ln w="25400" algn="ctr">
            <a:solidFill>
              <a:srgbClr val="558ED5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/>
          <a:srcRect r="19048" b="59497"/>
          <a:stretch/>
        </p:blipFill>
        <p:spPr>
          <a:xfrm>
            <a:off x="785430" y="4593975"/>
            <a:ext cx="2141423" cy="171534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1904" y="3654578"/>
            <a:ext cx="2660170" cy="2332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3398" y="1099983"/>
            <a:ext cx="4242429" cy="4307254"/>
          </a:xfrm>
          <a:prstGeom prst="rect">
            <a:avLst/>
          </a:prstGeom>
        </p:spPr>
      </p:pic>
      <p:sp>
        <p:nvSpPr>
          <p:cNvPr id="39" name="Rounded Rectangular Callout 13"/>
          <p:cNvSpPr>
            <a:spLocks noChangeArrowheads="1"/>
          </p:cNvSpPr>
          <p:nvPr/>
        </p:nvSpPr>
        <p:spPr bwMode="auto">
          <a:xfrm rot="5400000">
            <a:off x="9503731" y="4417035"/>
            <a:ext cx="1406142" cy="3347354"/>
          </a:xfrm>
          <a:prstGeom prst="wedgeRoundRectCallout">
            <a:avLst>
              <a:gd name="adj1" fmla="val -64978"/>
              <a:gd name="adj2" fmla="val 49077"/>
              <a:gd name="adj3" fmla="val 16667"/>
            </a:avLst>
          </a:prstGeom>
          <a:solidFill>
            <a:srgbClr val="C8E4F0"/>
          </a:solidFill>
          <a:ln w="25400" algn="ctr">
            <a:solidFill>
              <a:srgbClr val="558ED5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8755" y="5500973"/>
            <a:ext cx="2256093" cy="11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8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7274" y="155991"/>
            <a:ext cx="7919849" cy="705998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prstClr val="white"/>
                </a:solidFill>
                <a:latin typeface="Museo Cyrl 500" pitchFamily="50" charset="-52"/>
              </a:rPr>
              <a:t>Индивидуальные траектории на</a:t>
            </a:r>
            <a:r>
              <a:rPr lang="en-US" sz="2400" b="1" dirty="0">
                <a:solidFill>
                  <a:prstClr val="white"/>
                </a:solidFill>
                <a:latin typeface="Museo Cyrl 500" pitchFamily="50" charset="-52"/>
              </a:rPr>
              <a:t> online </a:t>
            </a:r>
            <a:r>
              <a:rPr lang="ru-RU" sz="2400" b="1" dirty="0">
                <a:solidFill>
                  <a:prstClr val="white"/>
                </a:solidFill>
                <a:latin typeface="Museo Cyrl 500" pitchFamily="50" charset="-52"/>
              </a:rPr>
              <a:t>курсах </a:t>
            </a:r>
          </a:p>
        </p:txBody>
      </p:sp>
      <p:sp>
        <p:nvSpPr>
          <p:cNvPr id="8" name="Овал 7"/>
          <p:cNvSpPr/>
          <p:nvPr/>
        </p:nvSpPr>
        <p:spPr>
          <a:xfrm>
            <a:off x="6159767" y="3572997"/>
            <a:ext cx="2743385" cy="359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62" y="1723071"/>
            <a:ext cx="2771414" cy="62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frolovata\Documents\401. Фролова\Преза\индикатор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3" b="19570"/>
          <a:stretch/>
        </p:blipFill>
        <p:spPr bwMode="auto">
          <a:xfrm>
            <a:off x="15535" y="1171312"/>
            <a:ext cx="11206985" cy="33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312" y="2709014"/>
            <a:ext cx="10967799" cy="359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9" y="4888569"/>
            <a:ext cx="3078921" cy="1771060"/>
          </a:xfrm>
          <a:prstGeom prst="rect">
            <a:avLst/>
          </a:prstGeom>
          <a:noFill/>
          <a:ln w="9525">
            <a:solidFill>
              <a:srgbClr val="4566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521172" y="79878"/>
            <a:ext cx="2121584" cy="617290"/>
          </a:xfrm>
          <a:prstGeom prst="rect">
            <a:avLst/>
          </a:prstGeom>
          <a:solidFill>
            <a:srgbClr val="7D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5991" y="3445961"/>
            <a:ext cx="4809107" cy="3213668"/>
          </a:xfrm>
          <a:prstGeom prst="rect">
            <a:avLst/>
          </a:prstGeom>
          <a:ln>
            <a:solidFill>
              <a:srgbClr val="4566A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432" y="4897879"/>
            <a:ext cx="3477718" cy="1771060"/>
          </a:xfrm>
          <a:prstGeom prst="rect">
            <a:avLst/>
          </a:prstGeom>
          <a:ln>
            <a:solidFill>
              <a:srgbClr val="4566A2"/>
            </a:solidFill>
          </a:ln>
        </p:spPr>
      </p:pic>
    </p:spTree>
    <p:extLst>
      <p:ext uri="{BB962C8B-B14F-4D97-AF65-F5344CB8AC3E}">
        <p14:creationId xmlns:p14="http://schemas.microsoft.com/office/powerpoint/2010/main" val="16350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6"/>
          <p:cNvSpPr txBox="1">
            <a:spLocks/>
          </p:cNvSpPr>
          <p:nvPr/>
        </p:nvSpPr>
        <p:spPr>
          <a:xfrm>
            <a:off x="7109638" y="1340768"/>
            <a:ext cx="4821480" cy="18719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05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Museo Cyrl 500"/>
              </a:rPr>
              <a:t>Дистанционные курсы – 50</a:t>
            </a:r>
          </a:p>
          <a:p>
            <a:pPr marL="514305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Museo Cyrl 500"/>
              </a:rPr>
              <a:t>Онлайн поддержка очных курсов – более 800</a:t>
            </a:r>
            <a:endParaRPr lang="en-US" sz="2000" dirty="0">
              <a:solidFill>
                <a:schemeClr val="tx2"/>
              </a:solidFill>
              <a:latin typeface="Museo Cyrl 500"/>
            </a:endParaRPr>
          </a:p>
          <a:p>
            <a:pPr>
              <a:lnSpc>
                <a:spcPct val="120000"/>
              </a:lnSpc>
            </a:pPr>
            <a:endParaRPr lang="ru-RU" sz="2400" dirty="0">
              <a:solidFill>
                <a:srgbClr val="2F596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80090" y="5949280"/>
            <a:ext cx="3598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155" lvl="1" algn="ctr"/>
            <a:r>
              <a:rPr lang="ru-RU" sz="2000" dirty="0">
                <a:solidFill>
                  <a:schemeClr val="tx2"/>
                </a:solidFill>
                <a:latin typeface="Museo Cyrl 500"/>
              </a:rPr>
              <a:t>Реестр программ </a:t>
            </a:r>
          </a:p>
          <a:p>
            <a:pPr marL="457155" lvl="1" algn="ctr"/>
            <a:r>
              <a:rPr lang="ru-RU" sz="2000" dirty="0">
                <a:solidFill>
                  <a:schemeClr val="tx2"/>
                </a:solidFill>
                <a:latin typeface="Museo Cyrl 500"/>
              </a:rPr>
              <a:t>постоянно </a:t>
            </a:r>
            <a:r>
              <a:rPr lang="ru-RU" sz="2000" dirty="0" smtClean="0">
                <a:solidFill>
                  <a:schemeClr val="tx2"/>
                </a:solidFill>
                <a:latin typeface="Museo Cyrl 500"/>
              </a:rPr>
              <a:t>обновляется !</a:t>
            </a:r>
            <a:endParaRPr lang="ru-RU" sz="2000" dirty="0">
              <a:solidFill>
                <a:schemeClr val="tx2"/>
              </a:solidFill>
              <a:latin typeface="Museo Cyrl 50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t="3746" r="28759" b="928"/>
          <a:stretch/>
        </p:blipFill>
        <p:spPr>
          <a:xfrm>
            <a:off x="795" y="1125044"/>
            <a:ext cx="6755139" cy="56878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80393" t="39331" r="1106" b="48069"/>
          <a:stretch/>
        </p:blipFill>
        <p:spPr>
          <a:xfrm>
            <a:off x="4523156" y="3158954"/>
            <a:ext cx="2015961" cy="863984"/>
          </a:xfrm>
          <a:prstGeom prst="rect">
            <a:avLst/>
          </a:prstGeom>
        </p:spPr>
      </p:pic>
      <p:sp>
        <p:nvSpPr>
          <p:cNvPr id="7" name="Rounded Rectangular Callout 13"/>
          <p:cNvSpPr>
            <a:spLocks noChangeArrowheads="1"/>
          </p:cNvSpPr>
          <p:nvPr/>
        </p:nvSpPr>
        <p:spPr bwMode="auto">
          <a:xfrm rot="5400000">
            <a:off x="8038789" y="1783835"/>
            <a:ext cx="2891129" cy="5029481"/>
          </a:xfrm>
          <a:prstGeom prst="wedgeRoundRectCallout">
            <a:avLst>
              <a:gd name="adj1" fmla="val -12874"/>
              <a:gd name="adj2" fmla="val 63691"/>
              <a:gd name="adj3" fmla="val 16667"/>
            </a:avLst>
          </a:prstGeom>
          <a:solidFill>
            <a:srgbClr val="C8E4F0"/>
          </a:solidFill>
          <a:ln w="19050" algn="ctr">
            <a:solidFill>
              <a:srgbClr val="558ED5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637" t="56543" r="54545" b="2620"/>
          <a:stretch/>
        </p:blipFill>
        <p:spPr>
          <a:xfrm>
            <a:off x="7175185" y="2997010"/>
            <a:ext cx="4607912" cy="2604472"/>
          </a:xfrm>
          <a:prstGeom prst="rect">
            <a:avLst/>
          </a:prstGeom>
          <a:ln w="19050">
            <a:solidFill>
              <a:srgbClr val="3E65A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9520378" y="79878"/>
            <a:ext cx="2121584" cy="617290"/>
          </a:xfrm>
          <a:prstGeom prst="rect">
            <a:avLst/>
          </a:prstGeom>
          <a:solidFill>
            <a:srgbClr val="7D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4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6688" y="155565"/>
            <a:ext cx="792088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Индивидуальные траектории на</a:t>
            </a:r>
            <a:r>
              <a:rPr lang="en-US" sz="2400" b="1" dirty="0" smtClean="0">
                <a:solidFill>
                  <a:schemeClr val="bg1"/>
                </a:solidFill>
                <a:latin typeface="Museo Cyrl 500" pitchFamily="50" charset="-52"/>
              </a:rPr>
              <a:t> online </a:t>
            </a: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курсах </a:t>
            </a:r>
            <a:endParaRPr lang="ru-RU" sz="2400" b="1" dirty="0">
              <a:solidFill>
                <a:schemeClr val="bg1"/>
              </a:solidFill>
              <a:latin typeface="Museo Cyrl 500" pitchFamily="50" charset="-5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59776" y="3573016"/>
            <a:ext cx="274374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68" y="1722849"/>
            <a:ext cx="2771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frolovata\Documents\401. Фролова\Преза\индикатор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3" b="19570"/>
          <a:stretch/>
        </p:blipFill>
        <p:spPr bwMode="auto">
          <a:xfrm>
            <a:off x="14743" y="1171018"/>
            <a:ext cx="11208444" cy="33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539" y="2708920"/>
            <a:ext cx="1096922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4797152"/>
            <a:ext cx="2978609" cy="1713359"/>
          </a:xfrm>
          <a:prstGeom prst="rect">
            <a:avLst/>
          </a:prstGeom>
          <a:noFill/>
          <a:ln w="9525">
            <a:solidFill>
              <a:srgbClr val="668E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76" y="4797152"/>
            <a:ext cx="3032894" cy="1717745"/>
          </a:xfrm>
          <a:prstGeom prst="rect">
            <a:avLst/>
          </a:prstGeom>
          <a:noFill/>
          <a:ln w="9525">
            <a:solidFill>
              <a:srgbClr val="668E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4" y="3284984"/>
            <a:ext cx="4879014" cy="3573016"/>
          </a:xfrm>
          <a:prstGeom prst="rect">
            <a:avLst/>
          </a:prstGeom>
          <a:noFill/>
          <a:ln w="9525">
            <a:solidFill>
              <a:srgbClr val="668E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521618" y="79442"/>
            <a:ext cx="2121860" cy="617370"/>
          </a:xfrm>
          <a:prstGeom prst="rect">
            <a:avLst/>
          </a:prstGeom>
          <a:solidFill>
            <a:srgbClr val="7D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7"/>
          <a:stretch/>
        </p:blipFill>
        <p:spPr bwMode="auto">
          <a:xfrm>
            <a:off x="-1" y="1321547"/>
            <a:ext cx="12190413" cy="462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35366" y="4224395"/>
            <a:ext cx="1584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+7(499)977-21-90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+7(495)915-72-46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+7(495)915-72-56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07374" y="5294642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distant@mcrkpo.ru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C:\Users\chasovnikovaia\Desktop\51e2ed_b05be891650e484798d2e189f53ffee1-mv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66" y="3789040"/>
            <a:ext cx="368276" cy="4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rolovata\Documents\401. Фролова\Преза\ios12-mail-app-icon-thumbnail_2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82" y="5013176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83238" y="2780928"/>
            <a:ext cx="2160240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428941" y="1867259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Уже открыто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для обучения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46 курсов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296" y="3786537"/>
            <a:ext cx="2734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Реестр программ постоянно обновляется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21618" y="79442"/>
            <a:ext cx="2121860" cy="617370"/>
          </a:xfrm>
          <a:prstGeom prst="rect">
            <a:avLst/>
          </a:prstGeom>
          <a:solidFill>
            <a:srgbClr val="7D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96688" y="155565"/>
            <a:ext cx="792088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schemeClr val="bg1"/>
                </a:solidFill>
                <a:latin typeface="Museo Cyrl 500" pitchFamily="50" charset="-52"/>
              </a:rPr>
              <a:t>Современное цифровое образование</a:t>
            </a:r>
            <a:endParaRPr lang="ru-RU" sz="2400" dirty="0">
              <a:solidFill>
                <a:schemeClr val="bg1"/>
              </a:solidFill>
              <a:latin typeface="Museo Cyrl 5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293" y="1988840"/>
            <a:ext cx="4854869" cy="2919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06574" y="1628800"/>
            <a:ext cx="6306370" cy="4104456"/>
          </a:xfrm>
          <a:prstGeom prst="roundRect">
            <a:avLst/>
          </a:prstGeom>
          <a:solidFill>
            <a:srgbClr val="C8E4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tx2"/>
                </a:solidFill>
                <a:latin typeface="Museo Cyrl 500"/>
              </a:rPr>
              <a:t>Цифровая экономика и концепция непрерывного образования:       </a:t>
            </a:r>
            <a:r>
              <a:rPr lang="ru-RU" sz="2200" dirty="0">
                <a:solidFill>
                  <a:schemeClr val="tx2"/>
                </a:solidFill>
                <a:latin typeface="Museo Cyrl 500"/>
              </a:rPr>
              <a:t>обучение – это  постоянный процесс, на протяжении всей жизни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tx2"/>
                </a:solidFill>
                <a:latin typeface="Museo Cyrl 500"/>
              </a:rPr>
              <a:t>Требования цифровой экономики: навыки самоорганизации, </a:t>
            </a:r>
            <a:r>
              <a:rPr lang="ru-RU" sz="2200" dirty="0">
                <a:solidFill>
                  <a:schemeClr val="tx2"/>
                </a:solidFill>
                <a:latin typeface="Museo Cyrl 500"/>
              </a:rPr>
              <a:t>планирования, </a:t>
            </a:r>
            <a:r>
              <a:rPr lang="ru-RU" sz="2200" dirty="0" err="1">
                <a:solidFill>
                  <a:schemeClr val="tx2"/>
                </a:solidFill>
                <a:latin typeface="Museo Cyrl 500"/>
              </a:rPr>
              <a:t>самомотивации</a:t>
            </a:r>
            <a:r>
              <a:rPr lang="ru-RU" sz="2200" dirty="0">
                <a:solidFill>
                  <a:schemeClr val="tx2"/>
                </a:solidFill>
                <a:latin typeface="Museo Cyrl 50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tx2"/>
                </a:solidFill>
                <a:latin typeface="Museo Cyrl 500"/>
              </a:rPr>
              <a:t>Цифровое онлайн обучение: </a:t>
            </a:r>
            <a:r>
              <a:rPr lang="ru-RU" sz="2200" dirty="0">
                <a:solidFill>
                  <a:schemeClr val="tx2"/>
                </a:solidFill>
                <a:latin typeface="Museo Cyrl 500"/>
              </a:rPr>
              <a:t>индивидуализация и саморазвитие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23598" y="51409"/>
            <a:ext cx="2121860" cy="793865"/>
          </a:xfrm>
          <a:prstGeom prst="rect">
            <a:avLst/>
          </a:prstGeom>
          <a:solidFill>
            <a:srgbClr val="7D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96688" y="155565"/>
            <a:ext cx="792088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Преимущество </a:t>
            </a:r>
            <a:r>
              <a:rPr lang="en-US" sz="2400" b="1" dirty="0" smtClean="0">
                <a:solidFill>
                  <a:schemeClr val="bg1"/>
                </a:solidFill>
                <a:latin typeface="Museo Cyrl 500" pitchFamily="50" charset="-52"/>
              </a:rPr>
              <a:t>online </a:t>
            </a: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обучения</a:t>
            </a:r>
            <a:endParaRPr lang="ru-RU" sz="2400" dirty="0">
              <a:solidFill>
                <a:schemeClr val="bg1"/>
              </a:solidFill>
              <a:latin typeface="Museo Cyrl 500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7128" y="1763380"/>
            <a:ext cx="6514742" cy="4585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 indent="-457200">
              <a:lnSpc>
                <a:spcPct val="110000"/>
              </a:lnSpc>
              <a:spcAft>
                <a:spcPts val="1200"/>
              </a:spcAft>
              <a:buFont typeface="Wingdings" charset="2"/>
              <a:buChar char=""/>
            </a:pPr>
            <a:r>
              <a:rPr lang="ru-RU" sz="2200" dirty="0">
                <a:solidFill>
                  <a:schemeClr val="tx2"/>
                </a:solidFill>
              </a:rPr>
              <a:t>Доступ к курсу 24/7 из любой </a:t>
            </a:r>
            <a:r>
              <a:rPr lang="ru-RU" sz="2200" dirty="0" smtClean="0">
                <a:solidFill>
                  <a:schemeClr val="tx2"/>
                </a:solidFill>
              </a:rPr>
              <a:t>точки мира при наличии выхода в интернет </a:t>
            </a:r>
            <a:endParaRPr lang="ru-RU" sz="2200" dirty="0">
              <a:solidFill>
                <a:schemeClr val="tx2"/>
              </a:solidFill>
            </a:endParaRPr>
          </a:p>
          <a:p>
            <a:pPr lvl="1" indent="-457200">
              <a:lnSpc>
                <a:spcPct val="110000"/>
              </a:lnSpc>
              <a:spcAft>
                <a:spcPts val="1200"/>
              </a:spcAft>
              <a:buFont typeface="Wingdings" charset="2"/>
              <a:buChar char=""/>
            </a:pPr>
            <a:r>
              <a:rPr lang="ru-RU" sz="2200" dirty="0">
                <a:solidFill>
                  <a:schemeClr val="tx2"/>
                </a:solidFill>
              </a:rPr>
              <a:t>Обучение в удобное </a:t>
            </a:r>
            <a:r>
              <a:rPr lang="ru-RU" sz="2200" dirty="0" smtClean="0">
                <a:solidFill>
                  <a:schemeClr val="tx2"/>
                </a:solidFill>
              </a:rPr>
              <a:t>время </a:t>
            </a:r>
            <a:r>
              <a:rPr lang="ru-RU" sz="2200" dirty="0">
                <a:solidFill>
                  <a:schemeClr val="tx2"/>
                </a:solidFill>
              </a:rPr>
              <a:t>и в своем темпе</a:t>
            </a:r>
          </a:p>
          <a:p>
            <a:pPr lvl="1" indent="-457200">
              <a:lnSpc>
                <a:spcPct val="110000"/>
              </a:lnSpc>
              <a:spcAft>
                <a:spcPts val="1200"/>
              </a:spcAft>
              <a:buFont typeface="Wingdings" charset="2"/>
              <a:buChar char=""/>
            </a:pPr>
            <a:r>
              <a:rPr lang="ru-RU" sz="2200" dirty="0">
                <a:solidFill>
                  <a:schemeClr val="tx2"/>
                </a:solidFill>
              </a:rPr>
              <a:t>Индивидуальная </a:t>
            </a:r>
            <a:r>
              <a:rPr lang="ru-RU" sz="2200" dirty="0" smtClean="0">
                <a:solidFill>
                  <a:schemeClr val="tx2"/>
                </a:solidFill>
              </a:rPr>
              <a:t>образовательная траектория</a:t>
            </a:r>
            <a:endParaRPr lang="en-US" sz="2200" dirty="0">
              <a:solidFill>
                <a:schemeClr val="tx2"/>
              </a:solidFill>
            </a:endParaRPr>
          </a:p>
          <a:p>
            <a:pPr lvl="1" indent="-457200">
              <a:lnSpc>
                <a:spcPct val="110000"/>
              </a:lnSpc>
              <a:spcAft>
                <a:spcPts val="1200"/>
              </a:spcAft>
              <a:buFont typeface="Wingdings" charset="2"/>
              <a:buChar char=""/>
            </a:pPr>
            <a:r>
              <a:rPr lang="ru-RU" sz="2200" dirty="0" smtClean="0">
                <a:solidFill>
                  <a:schemeClr val="tx2"/>
                </a:solidFill>
              </a:rPr>
              <a:t>Неограниченный </a:t>
            </a:r>
            <a:r>
              <a:rPr lang="ru-RU" sz="2200" dirty="0">
                <a:solidFill>
                  <a:schemeClr val="tx2"/>
                </a:solidFill>
              </a:rPr>
              <a:t>просмотр ресурсов</a:t>
            </a:r>
          </a:p>
          <a:p>
            <a:pPr lvl="1" indent="-457200">
              <a:lnSpc>
                <a:spcPct val="110000"/>
              </a:lnSpc>
              <a:spcAft>
                <a:spcPts val="1200"/>
              </a:spcAft>
              <a:buFont typeface="Wingdings" charset="2"/>
              <a:buChar char=""/>
            </a:pPr>
            <a:r>
              <a:rPr lang="ru-RU" sz="2200" dirty="0" smtClean="0">
                <a:solidFill>
                  <a:schemeClr val="tx2"/>
                </a:solidFill>
              </a:rPr>
              <a:t>Приобретение </a:t>
            </a:r>
            <a:r>
              <a:rPr lang="ru-RU" sz="2200" dirty="0">
                <a:solidFill>
                  <a:schemeClr val="tx2"/>
                </a:solidFill>
              </a:rPr>
              <a:t>навыков обучения и коммуникации в цифровом мире</a:t>
            </a:r>
          </a:p>
          <a:p>
            <a:pPr lvl="1" indent="-457200">
              <a:lnSpc>
                <a:spcPct val="110000"/>
              </a:lnSpc>
              <a:spcAft>
                <a:spcPts val="1200"/>
              </a:spcAft>
              <a:buFont typeface="Wingdings" charset="2"/>
              <a:buChar char=""/>
            </a:pPr>
            <a:r>
              <a:rPr lang="ru-RU" sz="2200" dirty="0">
                <a:solidFill>
                  <a:schemeClr val="tx2"/>
                </a:solidFill>
              </a:rPr>
              <a:t>Получение опыта учебной деятельности в информационной среде и его конвертация в образовательную деятельность </a:t>
            </a:r>
          </a:p>
        </p:txBody>
      </p:sp>
      <p:pic>
        <p:nvPicPr>
          <p:cNvPr id="4" name="Изображение 3" descr="Снимок экрана 2019-08-14 в 18.05.5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563071"/>
            <a:ext cx="4943078" cy="4885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23598" y="51409"/>
            <a:ext cx="2121860" cy="793865"/>
          </a:xfrm>
          <a:prstGeom prst="rect">
            <a:avLst/>
          </a:prstGeom>
          <a:solidFill>
            <a:srgbClr val="7D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6688" y="155565"/>
            <a:ext cx="792088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Museo Cyrl 500" pitchFamily="50" charset="-52"/>
              </a:rPr>
              <a:t>Online </a:t>
            </a: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курсы ГАОУ ДПО МЦКРПО</a:t>
            </a:r>
            <a:endParaRPr lang="ru-RU" sz="2400" b="1" dirty="0">
              <a:solidFill>
                <a:schemeClr val="bg1"/>
              </a:solidFill>
              <a:latin typeface="Museo Cyrl 500" pitchFamily="50" charset="-52"/>
            </a:endParaRPr>
          </a:p>
        </p:txBody>
      </p:sp>
      <p:pic>
        <p:nvPicPr>
          <p:cNvPr id="6" name="Изображение 5" descr="Снимок экрана 2019-08-14 в 16.38.58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811"/>
            <a:ext cx="4896544" cy="5619189"/>
          </a:xfrm>
          <a:prstGeom prst="rect">
            <a:avLst/>
          </a:prstGeom>
        </p:spPr>
      </p:pic>
      <p:sp>
        <p:nvSpPr>
          <p:cNvPr id="18" name="Шестиугольник 17"/>
          <p:cNvSpPr/>
          <p:nvPr/>
        </p:nvSpPr>
        <p:spPr>
          <a:xfrm>
            <a:off x="7319341" y="3212976"/>
            <a:ext cx="2592288" cy="1656184"/>
          </a:xfrm>
          <a:prstGeom prst="hexagon">
            <a:avLst/>
          </a:prstGeom>
          <a:solidFill>
            <a:srgbClr val="C8E4F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Предметное обучение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9623597" y="4149080"/>
            <a:ext cx="2520281" cy="1656184"/>
          </a:xfrm>
          <a:prstGeom prst="hexagon">
            <a:avLst/>
          </a:prstGeom>
          <a:solidFill>
            <a:srgbClr val="78BCDA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Проектная деятельность</a:t>
            </a:r>
          </a:p>
        </p:txBody>
      </p:sp>
      <p:sp>
        <p:nvSpPr>
          <p:cNvPr id="24" name="Шестиугольник 23"/>
          <p:cNvSpPr/>
          <p:nvPr/>
        </p:nvSpPr>
        <p:spPr>
          <a:xfrm>
            <a:off x="9623597" y="2276872"/>
            <a:ext cx="2520280" cy="1656184"/>
          </a:xfrm>
          <a:prstGeom prst="hexagon">
            <a:avLst/>
          </a:prstGeom>
          <a:solidFill>
            <a:srgbClr val="A6CFE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Инклюзивное образование</a:t>
            </a:r>
          </a:p>
        </p:txBody>
      </p:sp>
      <p:sp>
        <p:nvSpPr>
          <p:cNvPr id="25" name="Шестиугольник 24"/>
          <p:cNvSpPr/>
          <p:nvPr/>
        </p:nvSpPr>
        <p:spPr>
          <a:xfrm>
            <a:off x="4943078" y="4149080"/>
            <a:ext cx="2664295" cy="1656184"/>
          </a:xfrm>
          <a:prstGeom prst="hexagon">
            <a:avLst/>
          </a:prstGeom>
          <a:solidFill>
            <a:srgbClr val="C8E4F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Цифровая дидактика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7319341" y="1340768"/>
            <a:ext cx="2592288" cy="1656184"/>
          </a:xfrm>
          <a:prstGeom prst="hexagon">
            <a:avLst/>
          </a:prstGeom>
          <a:solidFill>
            <a:srgbClr val="78BCDA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Московская электронная школа</a:t>
            </a:r>
          </a:p>
        </p:txBody>
      </p:sp>
      <p:sp>
        <p:nvSpPr>
          <p:cNvPr id="30" name="Шестиугольник 29"/>
          <p:cNvSpPr/>
          <p:nvPr/>
        </p:nvSpPr>
        <p:spPr>
          <a:xfrm>
            <a:off x="7319341" y="5085184"/>
            <a:ext cx="2592288" cy="1656184"/>
          </a:xfrm>
          <a:prstGeom prst="hexagon">
            <a:avLst/>
          </a:prstGeom>
          <a:solidFill>
            <a:srgbClr val="A6CFE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Дополнительное образования</a:t>
            </a:r>
          </a:p>
        </p:txBody>
      </p:sp>
      <p:sp>
        <p:nvSpPr>
          <p:cNvPr id="31" name="Шестиугольник 30"/>
          <p:cNvSpPr/>
          <p:nvPr/>
        </p:nvSpPr>
        <p:spPr>
          <a:xfrm>
            <a:off x="4943078" y="2276872"/>
            <a:ext cx="2664296" cy="1656184"/>
          </a:xfrm>
          <a:prstGeom prst="hexagon">
            <a:avLst/>
          </a:prstGeom>
          <a:solidFill>
            <a:srgbClr val="A6CFE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Метапредметная подготовка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623598" y="51409"/>
            <a:ext cx="2121860" cy="793865"/>
          </a:xfrm>
          <a:prstGeom prst="rect">
            <a:avLst/>
          </a:prstGeom>
          <a:solidFill>
            <a:srgbClr val="7D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6688" y="155565"/>
            <a:ext cx="792088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Museo Cyrl 500" pitchFamily="50" charset="-52"/>
              </a:rPr>
              <a:t>Online </a:t>
            </a: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курсы ГАОУ ДПО МЦКРПО на портале ДПО</a:t>
            </a:r>
            <a:endParaRPr lang="ru-RU" sz="2400" b="1" dirty="0">
              <a:solidFill>
                <a:schemeClr val="bg1"/>
              </a:solidFill>
              <a:latin typeface="Museo Cyrl 500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12" y="1225666"/>
            <a:ext cx="2122254" cy="271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8EA6"/>
                </a:solidFill>
                <a:hlinkClick r:id="rId3"/>
              </a:rPr>
              <a:t>www.dpomos.ru</a:t>
            </a:r>
            <a:endParaRPr lang="ru-RU" dirty="0">
              <a:solidFill>
                <a:srgbClr val="668EA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r="12768" b="3495"/>
          <a:stretch/>
        </p:blipFill>
        <p:spPr bwMode="auto">
          <a:xfrm>
            <a:off x="118542" y="1628799"/>
            <a:ext cx="5295284" cy="3137931"/>
          </a:xfrm>
          <a:prstGeom prst="rect">
            <a:avLst/>
          </a:prstGeom>
          <a:noFill/>
          <a:ln w="9525">
            <a:solidFill>
              <a:srgbClr val="7DA7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6934" y="2478143"/>
            <a:ext cx="1152128" cy="2732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9560" y="5150118"/>
            <a:ext cx="3685486" cy="1332134"/>
          </a:xfrm>
          <a:prstGeom prst="roundRect">
            <a:avLst/>
          </a:prstGeom>
          <a:solidFill>
            <a:srgbClr val="C8E4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При использовании комбинации оптимальных фильтров 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на портале удобно находить интересующие курсы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67" y="1225667"/>
            <a:ext cx="6408712" cy="5555107"/>
          </a:xfrm>
          <a:prstGeom prst="rect">
            <a:avLst/>
          </a:prstGeom>
          <a:noFill/>
          <a:ln w="9525">
            <a:solidFill>
              <a:srgbClr val="7DA7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Нашивка 7"/>
          <p:cNvSpPr/>
          <p:nvPr/>
        </p:nvSpPr>
        <p:spPr>
          <a:xfrm>
            <a:off x="5663159" y="3490923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63381" y="3673940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ашивка 9"/>
          <p:cNvSpPr/>
          <p:nvPr/>
        </p:nvSpPr>
        <p:spPr>
          <a:xfrm>
            <a:off x="5663158" y="4355019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863380" y="4538036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5663159" y="4898076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863381" y="5081093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889713" y="6482252"/>
            <a:ext cx="2509749" cy="2571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H="1">
            <a:off x="6219734" y="5240724"/>
            <a:ext cx="163230" cy="37002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623598" y="51409"/>
            <a:ext cx="2121860" cy="793865"/>
          </a:xfrm>
          <a:prstGeom prst="rect">
            <a:avLst/>
          </a:prstGeom>
          <a:solidFill>
            <a:srgbClr val="7D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6688" y="155565"/>
            <a:ext cx="792088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Выбор </a:t>
            </a:r>
            <a:r>
              <a:rPr lang="en-US" sz="2400" b="1" dirty="0">
                <a:solidFill>
                  <a:schemeClr val="bg1"/>
                </a:solidFill>
                <a:latin typeface="Museo Cyrl 500" pitchFamily="50" charset="-52"/>
              </a:rPr>
              <a:t>o</a:t>
            </a:r>
            <a:r>
              <a:rPr lang="en-US" sz="2400" b="1" dirty="0" smtClean="0">
                <a:solidFill>
                  <a:schemeClr val="bg1"/>
                </a:solidFill>
                <a:latin typeface="Museo Cyrl 500" pitchFamily="50" charset="-52"/>
              </a:rPr>
              <a:t>nline </a:t>
            </a: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курсов по параметрам: </a:t>
            </a:r>
          </a:p>
          <a:p>
            <a:pPr algn="l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Предметное обучение</a:t>
            </a:r>
            <a:endParaRPr lang="ru-RU" sz="2400" b="1" dirty="0">
              <a:solidFill>
                <a:schemeClr val="bg1"/>
              </a:solidFill>
              <a:latin typeface="Museo Cyrl 500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79582" y="620688"/>
            <a:ext cx="212225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www.dpomos.ru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1" y="1268760"/>
            <a:ext cx="6346977" cy="5460121"/>
          </a:xfrm>
          <a:prstGeom prst="rect">
            <a:avLst/>
          </a:prstGeom>
          <a:noFill/>
          <a:ln w="9525">
            <a:solidFill>
              <a:srgbClr val="7DA7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Нашивка 13"/>
          <p:cNvSpPr/>
          <p:nvPr/>
        </p:nvSpPr>
        <p:spPr>
          <a:xfrm>
            <a:off x="118543" y="3462007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18765" y="3645024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ашивка 15"/>
          <p:cNvSpPr/>
          <p:nvPr/>
        </p:nvSpPr>
        <p:spPr>
          <a:xfrm>
            <a:off x="118542" y="4293096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8764" y="4476113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ашивка 17"/>
          <p:cNvSpPr/>
          <p:nvPr/>
        </p:nvSpPr>
        <p:spPr>
          <a:xfrm>
            <a:off x="118543" y="4836153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18765" y="5019170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45097" y="6420329"/>
            <a:ext cx="2509749" cy="2571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ашивка 20"/>
          <p:cNvSpPr/>
          <p:nvPr/>
        </p:nvSpPr>
        <p:spPr>
          <a:xfrm>
            <a:off x="118543" y="4038071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18765" y="4221088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3"/>
          <a:stretch/>
        </p:blipFill>
        <p:spPr bwMode="auto">
          <a:xfrm>
            <a:off x="6095206" y="2726827"/>
            <a:ext cx="5845896" cy="4086549"/>
          </a:xfrm>
          <a:prstGeom prst="rect">
            <a:avLst/>
          </a:prstGeom>
          <a:noFill/>
          <a:ln w="9525">
            <a:solidFill>
              <a:srgbClr val="7DA7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7192758" y="1178845"/>
            <a:ext cx="4303048" cy="1547982"/>
          </a:xfrm>
          <a:prstGeom prst="roundRect">
            <a:avLst/>
          </a:prstGeom>
          <a:solidFill>
            <a:srgbClr val="C8E4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2"/>
                </a:solidFill>
              </a:rPr>
              <a:t>В карточке курса: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Информация об обучении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Текст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Материалы курса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Даты обучения групп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Оферты (ссылка на портал поставщиков)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521618" y="79442"/>
            <a:ext cx="2121860" cy="617370"/>
          </a:xfrm>
          <a:prstGeom prst="rect">
            <a:avLst/>
          </a:prstGeom>
          <a:solidFill>
            <a:srgbClr val="7D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6688" y="155565"/>
            <a:ext cx="792088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Выбор </a:t>
            </a:r>
            <a:r>
              <a:rPr lang="en-US" sz="2400" b="1" dirty="0">
                <a:solidFill>
                  <a:schemeClr val="bg1"/>
                </a:solidFill>
                <a:latin typeface="Museo Cyrl 500" pitchFamily="50" charset="-52"/>
              </a:rPr>
              <a:t>o</a:t>
            </a:r>
            <a:r>
              <a:rPr lang="en-US" sz="2400" b="1" dirty="0" smtClean="0">
                <a:solidFill>
                  <a:schemeClr val="bg1"/>
                </a:solidFill>
                <a:latin typeface="Museo Cyrl 500" pitchFamily="50" charset="-52"/>
              </a:rPr>
              <a:t>nline </a:t>
            </a: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курсов по параметрам: </a:t>
            </a:r>
          </a:p>
          <a:p>
            <a:pPr algn="l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Учитель русского языка и литературы</a:t>
            </a:r>
            <a:endParaRPr lang="ru-RU" sz="2400" b="1" dirty="0">
              <a:solidFill>
                <a:schemeClr val="bg1"/>
              </a:solidFill>
              <a:latin typeface="Museo Cyrl 500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79582" y="620688"/>
            <a:ext cx="212225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www.dpomos.ru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" y="1165370"/>
            <a:ext cx="6613701" cy="5692630"/>
          </a:xfrm>
          <a:prstGeom prst="rect">
            <a:avLst/>
          </a:prstGeom>
          <a:noFill/>
          <a:ln w="9525">
            <a:solidFill>
              <a:srgbClr val="668E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90" y="1365110"/>
            <a:ext cx="6025894" cy="5493618"/>
          </a:xfrm>
          <a:prstGeom prst="rect">
            <a:avLst/>
          </a:prstGeom>
          <a:noFill/>
          <a:ln w="9525">
            <a:solidFill>
              <a:srgbClr val="668E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Нашивка 5"/>
          <p:cNvSpPr/>
          <p:nvPr/>
        </p:nvSpPr>
        <p:spPr>
          <a:xfrm>
            <a:off x="46535" y="3462007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6757" y="3645024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ашивка 7"/>
          <p:cNvSpPr/>
          <p:nvPr/>
        </p:nvSpPr>
        <p:spPr>
          <a:xfrm>
            <a:off x="46534" y="4356960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6756" y="4539977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ашивка 9"/>
          <p:cNvSpPr/>
          <p:nvPr/>
        </p:nvSpPr>
        <p:spPr>
          <a:xfrm>
            <a:off x="46535" y="4900017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46757" y="5083034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3089" y="6597352"/>
            <a:ext cx="2509749" cy="2571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ашивка 12"/>
          <p:cNvSpPr/>
          <p:nvPr/>
        </p:nvSpPr>
        <p:spPr>
          <a:xfrm>
            <a:off x="46535" y="3789040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6757" y="3972057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521618" y="79442"/>
            <a:ext cx="2121860" cy="617370"/>
          </a:xfrm>
          <a:prstGeom prst="rect">
            <a:avLst/>
          </a:prstGeom>
          <a:solidFill>
            <a:srgbClr val="7D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6688" y="155565"/>
            <a:ext cx="792088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Выбор </a:t>
            </a:r>
            <a:r>
              <a:rPr lang="en-US" sz="2400" b="1" dirty="0">
                <a:solidFill>
                  <a:schemeClr val="bg1"/>
                </a:solidFill>
                <a:latin typeface="Museo Cyrl 500" pitchFamily="50" charset="-52"/>
              </a:rPr>
              <a:t>o</a:t>
            </a:r>
            <a:r>
              <a:rPr lang="en-US" sz="2400" b="1" dirty="0" smtClean="0">
                <a:solidFill>
                  <a:schemeClr val="bg1"/>
                </a:solidFill>
                <a:latin typeface="Museo Cyrl 500" pitchFamily="50" charset="-52"/>
              </a:rPr>
              <a:t>nline </a:t>
            </a: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курсов по параметрам: </a:t>
            </a:r>
          </a:p>
          <a:p>
            <a:pPr algn="l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Учитель русского языка и литературы и ИКТ</a:t>
            </a:r>
            <a:endParaRPr lang="ru-RU" sz="2400" b="1" dirty="0">
              <a:solidFill>
                <a:schemeClr val="bg1"/>
              </a:solidFill>
              <a:latin typeface="Museo Cyrl 500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79582" y="620688"/>
            <a:ext cx="212225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www.dpomos.ru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4" y="1155601"/>
            <a:ext cx="6607839" cy="5654985"/>
          </a:xfrm>
          <a:prstGeom prst="rect">
            <a:avLst/>
          </a:prstGeom>
          <a:noFill/>
          <a:ln w="9525">
            <a:solidFill>
              <a:srgbClr val="668E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90" y="1288317"/>
            <a:ext cx="6080639" cy="5563420"/>
          </a:xfrm>
          <a:prstGeom prst="rect">
            <a:avLst/>
          </a:prstGeom>
          <a:noFill/>
          <a:ln w="9525">
            <a:solidFill>
              <a:srgbClr val="668E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Нашивка 5"/>
          <p:cNvSpPr/>
          <p:nvPr/>
        </p:nvSpPr>
        <p:spPr>
          <a:xfrm>
            <a:off x="46535" y="3462007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6757" y="3645024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ашивка 7"/>
          <p:cNvSpPr/>
          <p:nvPr/>
        </p:nvSpPr>
        <p:spPr>
          <a:xfrm>
            <a:off x="46534" y="4346666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6756" y="4529683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ашивка 9"/>
          <p:cNvSpPr/>
          <p:nvPr/>
        </p:nvSpPr>
        <p:spPr>
          <a:xfrm>
            <a:off x="46535" y="4889723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46757" y="5072740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3089" y="6556201"/>
            <a:ext cx="2509749" cy="2571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ашивка 12"/>
          <p:cNvSpPr/>
          <p:nvPr/>
        </p:nvSpPr>
        <p:spPr>
          <a:xfrm>
            <a:off x="46535" y="3778746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6757" y="3961763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46534" y="4068928"/>
            <a:ext cx="200223" cy="151118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46756" y="4251945"/>
            <a:ext cx="201284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521618" y="79442"/>
            <a:ext cx="2121860" cy="617370"/>
          </a:xfrm>
          <a:prstGeom prst="rect">
            <a:avLst/>
          </a:prstGeom>
          <a:solidFill>
            <a:srgbClr val="7D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96688" y="155565"/>
            <a:ext cx="792088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schemeClr val="bg1"/>
                </a:solidFill>
                <a:latin typeface="Museo Cyrl 500" pitchFamily="50" charset="-52"/>
              </a:rPr>
              <a:t>Online </a:t>
            </a:r>
            <a:r>
              <a:rPr lang="ru-RU" sz="2400" b="1" dirty="0">
                <a:solidFill>
                  <a:schemeClr val="bg1"/>
                </a:solidFill>
                <a:latin typeface="Museo Cyrl 500" pitchFamily="50" charset="-52"/>
              </a:rPr>
              <a:t>курсы </a:t>
            </a:r>
            <a:r>
              <a:rPr lang="ru-RU" sz="2400" b="1" dirty="0" smtClean="0">
                <a:solidFill>
                  <a:schemeClr val="bg1"/>
                </a:solidFill>
                <a:latin typeface="Museo Cyrl 500" pitchFamily="50" charset="-52"/>
              </a:rPr>
              <a:t>на </a:t>
            </a:r>
            <a:r>
              <a:rPr lang="ru-RU" sz="2400" b="1" dirty="0">
                <a:solidFill>
                  <a:schemeClr val="bg1"/>
                </a:solidFill>
                <a:latin typeface="Museo Cyrl 500" pitchFamily="50" charset="-52"/>
              </a:rPr>
              <a:t>портале ДПО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14" y="1189128"/>
            <a:ext cx="9865096" cy="564864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198662" y="6259552"/>
            <a:ext cx="2138536" cy="578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59102" y="5445224"/>
            <a:ext cx="228255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975525" y="5517231"/>
            <a:ext cx="2542033" cy="7486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521618" y="79442"/>
            <a:ext cx="2121860" cy="617370"/>
          </a:xfrm>
          <a:prstGeom prst="rect">
            <a:avLst/>
          </a:prstGeom>
          <a:solidFill>
            <a:srgbClr val="7D91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4164</TotalTime>
  <Words>295</Words>
  <Application>Microsoft Office PowerPoint</Application>
  <PresentationFormat>Произвольный</PresentationFormat>
  <Paragraphs>83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Museo Cyrl 500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Юля</cp:lastModifiedBy>
  <cp:revision>223</cp:revision>
  <dcterms:created xsi:type="dcterms:W3CDTF">2018-09-13T11:02:01Z</dcterms:created>
  <dcterms:modified xsi:type="dcterms:W3CDTF">2019-08-21T12:42:31Z</dcterms:modified>
</cp:coreProperties>
</file>